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90" r:id="rId3"/>
    <p:sldId id="257" r:id="rId4"/>
    <p:sldId id="258" r:id="rId5"/>
    <p:sldId id="259" r:id="rId6"/>
    <p:sldId id="274" r:id="rId7"/>
    <p:sldId id="275" r:id="rId8"/>
    <p:sldId id="281" r:id="rId9"/>
    <p:sldId id="282" r:id="rId10"/>
    <p:sldId id="267" r:id="rId11"/>
    <p:sldId id="283" r:id="rId12"/>
    <p:sldId id="284" r:id="rId13"/>
    <p:sldId id="277" r:id="rId14"/>
    <p:sldId id="262" r:id="rId15"/>
    <p:sldId id="263" r:id="rId16"/>
    <p:sldId id="279" r:id="rId17"/>
    <p:sldId id="285" r:id="rId18"/>
    <p:sldId id="261" r:id="rId19"/>
    <p:sldId id="260" r:id="rId20"/>
    <p:sldId id="264" r:id="rId21"/>
    <p:sldId id="265" r:id="rId22"/>
    <p:sldId id="266" r:id="rId23"/>
    <p:sldId id="287" r:id="rId24"/>
    <p:sldId id="278" r:id="rId25"/>
    <p:sldId id="268" r:id="rId26"/>
    <p:sldId id="269" r:id="rId27"/>
    <p:sldId id="276" r:id="rId28"/>
    <p:sldId id="288" r:id="rId29"/>
    <p:sldId id="292" r:id="rId30"/>
    <p:sldId id="291" r:id="rId31"/>
    <p:sldId id="289" r:id="rId32"/>
    <p:sldId id="270" r:id="rId33"/>
    <p:sldId id="271" r:id="rId34"/>
    <p:sldId id="272" r:id="rId35"/>
    <p:sldId id="295" r:id="rId36"/>
    <p:sldId id="286" r:id="rId37"/>
    <p:sldId id="273" r:id="rId38"/>
    <p:sldId id="293" r:id="rId39"/>
    <p:sldId id="294" r:id="rId40"/>
  </p:sldIdLst>
  <p:sldSz cx="9144000" cy="5143500" type="screen16x9"/>
  <p:notesSz cx="6858000" cy="9144000"/>
  <p:embeddedFontLst>
    <p:embeddedFont>
      <p:font typeface="PT Sans Narrow" panose="020B0604020202020204" charset="0"/>
      <p:regular r:id="rId42"/>
      <p:bold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4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04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2060539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Functions, Classes, and Objects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50" y="3032814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Hubo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l="19859" t="31685" r="19666" b="24651"/>
          <a:stretch/>
        </p:blipFill>
        <p:spPr>
          <a:xfrm>
            <a:off x="1132725" y="1576150"/>
            <a:ext cx="6606672" cy="268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2018-B398-4DDE-A158-1E8D221B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</a:t>
            </a:r>
            <a:r>
              <a:rPr lang="en-US" dirty="0" err="1"/>
              <a:t>hubo</a:t>
            </a:r>
            <a:r>
              <a:rPr lang="en-US" dirty="0"/>
              <a:t> walk!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B740A-DE28-4303-B8A7-7E9CDC79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4820281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want him to walk around and come back to his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write the code for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F15DC-B8A1-483C-A737-B846102C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0" t="57352" r="80583" b="23376"/>
          <a:stretch/>
        </p:blipFill>
        <p:spPr>
          <a:xfrm>
            <a:off x="5302102" y="1508576"/>
            <a:ext cx="2770513" cy="2818197"/>
          </a:xfrm>
          <a:prstGeom prst="rect">
            <a:avLst/>
          </a:prstGeom>
        </p:spPr>
      </p:pic>
      <p:cxnSp>
        <p:nvCxnSpPr>
          <p:cNvPr id="5" name="Shape 93">
            <a:extLst>
              <a:ext uri="{FF2B5EF4-FFF2-40B4-BE49-F238E27FC236}">
                <a16:creationId xmlns:a16="http://schemas.microsoft.com/office/drawing/2014/main" id="{2C71F460-2F8D-40FA-91E8-0F7A0BED9C4D}"/>
              </a:ext>
            </a:extLst>
          </p:cNvPr>
          <p:cNvCxnSpPr>
            <a:cxnSpLocks/>
          </p:cNvCxnSpPr>
          <p:nvPr/>
        </p:nvCxnSpPr>
        <p:spPr>
          <a:xfrm flipV="1">
            <a:off x="6351841" y="2451224"/>
            <a:ext cx="0" cy="4550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93">
            <a:extLst>
              <a:ext uri="{FF2B5EF4-FFF2-40B4-BE49-F238E27FC236}">
                <a16:creationId xmlns:a16="http://schemas.microsoft.com/office/drawing/2014/main" id="{F43A51B7-7E61-4AA6-845B-CC13D624BEA3}"/>
              </a:ext>
            </a:extLst>
          </p:cNvPr>
          <p:cNvCxnSpPr>
            <a:cxnSpLocks/>
          </p:cNvCxnSpPr>
          <p:nvPr/>
        </p:nvCxnSpPr>
        <p:spPr>
          <a:xfrm flipV="1">
            <a:off x="6351841" y="2451224"/>
            <a:ext cx="757796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93">
            <a:extLst>
              <a:ext uri="{FF2B5EF4-FFF2-40B4-BE49-F238E27FC236}">
                <a16:creationId xmlns:a16="http://schemas.microsoft.com/office/drawing/2014/main" id="{A11FCA53-08DB-4FEA-9866-17E014CB3B82}"/>
              </a:ext>
            </a:extLst>
          </p:cNvPr>
          <p:cNvCxnSpPr>
            <a:cxnSpLocks/>
          </p:cNvCxnSpPr>
          <p:nvPr/>
        </p:nvCxnSpPr>
        <p:spPr>
          <a:xfrm>
            <a:off x="7086478" y="2451224"/>
            <a:ext cx="0" cy="773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93">
            <a:extLst>
              <a:ext uri="{FF2B5EF4-FFF2-40B4-BE49-F238E27FC236}">
                <a16:creationId xmlns:a16="http://schemas.microsoft.com/office/drawing/2014/main" id="{9F12B065-47AB-4DC3-8F44-B0D37C1B9764}"/>
              </a:ext>
            </a:extLst>
          </p:cNvPr>
          <p:cNvCxnSpPr>
            <a:cxnSpLocks/>
          </p:cNvCxnSpPr>
          <p:nvPr/>
        </p:nvCxnSpPr>
        <p:spPr>
          <a:xfrm flipH="1">
            <a:off x="6351841" y="3225208"/>
            <a:ext cx="73463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819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6471-375F-4C1A-A1EE-5F1C3DEE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13B7E-D7E8-4B15-9DD4-D7ADE16FD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7" t="13919" r="30620" b="25306"/>
          <a:stretch/>
        </p:blipFill>
        <p:spPr>
          <a:xfrm>
            <a:off x="4990211" y="730102"/>
            <a:ext cx="2962941" cy="31259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2B2F-9552-4665-996D-9B597DD21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ABD98-7CFE-4A92-870D-5F93A94ED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6" r="82946" b="49948"/>
          <a:stretch/>
        </p:blipFill>
        <p:spPr>
          <a:xfrm>
            <a:off x="705289" y="445025"/>
            <a:ext cx="3466213" cy="4036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61265A-0AC8-4A3B-9453-2BCEABB2CB11}"/>
              </a:ext>
            </a:extLst>
          </p:cNvPr>
          <p:cNvSpPr/>
          <p:nvPr/>
        </p:nvSpPr>
        <p:spPr>
          <a:xfrm>
            <a:off x="705289" y="1601806"/>
            <a:ext cx="2973576" cy="2872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F45BA-255B-44BE-89D3-80252947736B}"/>
              </a:ext>
            </a:extLst>
          </p:cNvPr>
          <p:cNvSpPr/>
          <p:nvPr/>
        </p:nvSpPr>
        <p:spPr>
          <a:xfrm>
            <a:off x="719466" y="1856271"/>
            <a:ext cx="2973576" cy="2790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9D9914-4567-4E1E-A0AD-6BC32791FB54}"/>
              </a:ext>
            </a:extLst>
          </p:cNvPr>
          <p:cNvSpPr/>
          <p:nvPr/>
        </p:nvSpPr>
        <p:spPr>
          <a:xfrm>
            <a:off x="669849" y="2691060"/>
            <a:ext cx="2973576" cy="2143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3E079B-AC0D-41C1-837D-F0D6AA966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97" t="7166" r="19690" b="31507"/>
          <a:stretch/>
        </p:blipFill>
        <p:spPr>
          <a:xfrm>
            <a:off x="4990211" y="774704"/>
            <a:ext cx="2991293" cy="3154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4ABB4-3FB3-4B67-A666-39261ACF31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15" t="20947" r="55464" b="17726"/>
          <a:stretch/>
        </p:blipFill>
        <p:spPr>
          <a:xfrm>
            <a:off x="5027513" y="762683"/>
            <a:ext cx="2973756" cy="3154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95FBE-82E3-4E95-8B9F-FDC4D2B25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25" t="12076" r="60156" b="26666"/>
          <a:stretch/>
        </p:blipFill>
        <p:spPr>
          <a:xfrm>
            <a:off x="4991070" y="754146"/>
            <a:ext cx="2973577" cy="31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ED3D-2714-4C16-9CE7-AFE2B0F2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DEF0F-8528-4A2F-80DE-7395762B5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The code becomes too long.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Let’s simplify it!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/>
              <a:t>How </a:t>
            </a:r>
            <a:r>
              <a:rPr lang="en-US" dirty="0"/>
              <a:t>would we simplify it?</a:t>
            </a: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Functions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block of </a:t>
            </a:r>
            <a:r>
              <a:rPr lang="en" b="1" dirty="0">
                <a:solidFill>
                  <a:srgbClr val="38761D"/>
                </a:solidFill>
              </a:rPr>
              <a:t>organized</a:t>
            </a:r>
            <a:r>
              <a:rPr lang="en" dirty="0"/>
              <a:t>, </a:t>
            </a:r>
            <a:r>
              <a:rPr lang="en" b="1" dirty="0">
                <a:solidFill>
                  <a:srgbClr val="38761D"/>
                </a:solidFill>
              </a:rPr>
              <a:t>reusable</a:t>
            </a:r>
            <a:r>
              <a:rPr lang="en" dirty="0"/>
              <a:t> code for a single action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Ex) How does hubo turn right?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Answer: hubo.turn_left three times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 definition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225" y="1322375"/>
            <a:ext cx="6109549" cy="31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Functions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block of </a:t>
            </a:r>
            <a:r>
              <a:rPr lang="en" b="1" dirty="0">
                <a:solidFill>
                  <a:srgbClr val="38761D"/>
                </a:solidFill>
              </a:rPr>
              <a:t>organized</a:t>
            </a:r>
            <a:r>
              <a:rPr lang="en" dirty="0"/>
              <a:t>, </a:t>
            </a:r>
            <a:r>
              <a:rPr lang="en" b="1" dirty="0">
                <a:solidFill>
                  <a:srgbClr val="38761D"/>
                </a:solidFill>
              </a:rPr>
              <a:t>reusable</a:t>
            </a:r>
            <a:r>
              <a:rPr lang="en" dirty="0"/>
              <a:t> code for a single action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Ex) How does hubo turn right?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Answer: hubo.turn_left three times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7822F-00BA-492C-BA5F-0DCDA0456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" t="28667" r="86900" b="62651"/>
          <a:stretch/>
        </p:blipFill>
        <p:spPr>
          <a:xfrm>
            <a:off x="2431310" y="2785851"/>
            <a:ext cx="4004931" cy="1897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443C4B-B8A4-4A2B-8461-F2DC4578A1A0}"/>
              </a:ext>
            </a:extLst>
          </p:cNvPr>
          <p:cNvSpPr/>
          <p:nvPr/>
        </p:nvSpPr>
        <p:spPr>
          <a:xfrm>
            <a:off x="3233745" y="2812465"/>
            <a:ext cx="3104707" cy="183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ED62A-F6BE-4DD2-9674-F4FB4C0F0828}"/>
              </a:ext>
            </a:extLst>
          </p:cNvPr>
          <p:cNvSpPr/>
          <p:nvPr/>
        </p:nvSpPr>
        <p:spPr>
          <a:xfrm>
            <a:off x="5167426" y="2736112"/>
            <a:ext cx="609597" cy="439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80-F8C6-4986-860D-FC3707E1ED75}"/>
              </a:ext>
            </a:extLst>
          </p:cNvPr>
          <p:cNvSpPr/>
          <p:nvPr/>
        </p:nvSpPr>
        <p:spPr>
          <a:xfrm>
            <a:off x="3233745" y="3225527"/>
            <a:ext cx="2956598" cy="41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F2D46-ECA6-4B64-866E-BA4B704F5B0D}"/>
              </a:ext>
            </a:extLst>
          </p:cNvPr>
          <p:cNvSpPr/>
          <p:nvPr/>
        </p:nvSpPr>
        <p:spPr>
          <a:xfrm>
            <a:off x="3147337" y="3666576"/>
            <a:ext cx="3288904" cy="84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D37E-079C-4B84-8220-4CB9A248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72C97-7863-4940-BB0F-37DABADB2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F0FC5-334D-4DD0-B415-E7BDC6070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1" r="79690" b="61413"/>
          <a:stretch/>
        </p:blipFill>
        <p:spPr>
          <a:xfrm>
            <a:off x="5224130" y="1762270"/>
            <a:ext cx="3822915" cy="249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67B60-0D78-4B06-98F8-5A147993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6" r="82946" b="49948"/>
          <a:stretch/>
        </p:blipFill>
        <p:spPr>
          <a:xfrm>
            <a:off x="443019" y="1075891"/>
            <a:ext cx="3214581" cy="3743321"/>
          </a:xfrm>
          <a:prstGeom prst="rect">
            <a:avLst/>
          </a:prstGeom>
        </p:spPr>
      </p:pic>
      <p:cxnSp>
        <p:nvCxnSpPr>
          <p:cNvPr id="6" name="Shape 93">
            <a:extLst>
              <a:ext uri="{FF2B5EF4-FFF2-40B4-BE49-F238E27FC236}">
                <a16:creationId xmlns:a16="http://schemas.microsoft.com/office/drawing/2014/main" id="{95872568-6031-4DA9-8686-C16F5C4BEFDE}"/>
              </a:ext>
            </a:extLst>
          </p:cNvPr>
          <p:cNvCxnSpPr>
            <a:cxnSpLocks/>
          </p:cNvCxnSpPr>
          <p:nvPr/>
        </p:nvCxnSpPr>
        <p:spPr>
          <a:xfrm>
            <a:off x="3983665" y="2860968"/>
            <a:ext cx="815163" cy="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41684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type of a </a:t>
            </a:r>
            <a:r>
              <a:rPr lang="en" b="1" dirty="0"/>
              <a:t>job-holder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Hubo is an </a:t>
            </a:r>
            <a:r>
              <a:rPr lang="en" b="1" dirty="0"/>
              <a:t>object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It has properties expressed through its variables and methods that perform a certain task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Example: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Variables: Height, age, clothes, grade, favorite color, favorite movie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Methods: Sleep, walk, eat, wash face, wear clothes, etc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3ADEEF-07ED-4409-B001-CB929AA9CA07}"/>
              </a:ext>
            </a:extLst>
          </p:cNvPr>
          <p:cNvSpPr/>
          <p:nvPr/>
        </p:nvSpPr>
        <p:spPr>
          <a:xfrm>
            <a:off x="2388781" y="3225209"/>
            <a:ext cx="6131442" cy="36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DB011-5BDA-48B9-A1CF-F43918DB1DE1}"/>
              </a:ext>
            </a:extLst>
          </p:cNvPr>
          <p:cNvSpPr/>
          <p:nvPr/>
        </p:nvSpPr>
        <p:spPr>
          <a:xfrm>
            <a:off x="2388781" y="3700616"/>
            <a:ext cx="6131442" cy="36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A2E363-6412-4C8F-8006-0FD460011F64}"/>
              </a:ext>
            </a:extLst>
          </p:cNvPr>
          <p:cNvSpPr/>
          <p:nvPr/>
        </p:nvSpPr>
        <p:spPr>
          <a:xfrm>
            <a:off x="2388781" y="4200429"/>
            <a:ext cx="6131442" cy="36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of a class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3" name="Shape 93"/>
          <p:cNvCxnSpPr/>
          <p:nvPr/>
        </p:nvCxnSpPr>
        <p:spPr>
          <a:xfrm flipH="1">
            <a:off x="5720975" y="1343825"/>
            <a:ext cx="1041300" cy="870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4" name="Shape 94"/>
          <p:cNvSpPr txBox="1"/>
          <p:nvPr/>
        </p:nvSpPr>
        <p:spPr>
          <a:xfrm>
            <a:off x="6762275" y="1100200"/>
            <a:ext cx="1462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Class name</a:t>
            </a:r>
          </a:p>
        </p:txBody>
      </p:sp>
      <p:cxnSp>
        <p:nvCxnSpPr>
          <p:cNvPr id="95" name="Shape 95"/>
          <p:cNvCxnSpPr/>
          <p:nvPr/>
        </p:nvCxnSpPr>
        <p:spPr>
          <a:xfrm flipH="1">
            <a:off x="5720975" y="1600675"/>
            <a:ext cx="1041300" cy="870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21795" t="9197" r="61174" b="66944"/>
          <a:stretch/>
        </p:blipFill>
        <p:spPr>
          <a:xfrm>
            <a:off x="494475" y="1266325"/>
            <a:ext cx="4438552" cy="34975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762275" y="1343825"/>
            <a:ext cx="1462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Comments</a:t>
            </a:r>
          </a:p>
        </p:txBody>
      </p:sp>
      <p:cxnSp>
        <p:nvCxnSpPr>
          <p:cNvPr id="98" name="Shape 98"/>
          <p:cNvCxnSpPr/>
          <p:nvPr/>
        </p:nvCxnSpPr>
        <p:spPr>
          <a:xfrm flipH="1">
            <a:off x="5720975" y="1857525"/>
            <a:ext cx="1041300" cy="870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9"/>
          <p:cNvSpPr txBox="1"/>
          <p:nvPr/>
        </p:nvSpPr>
        <p:spPr>
          <a:xfrm>
            <a:off x="6762275" y="1600675"/>
            <a:ext cx="1462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Constructor</a:t>
            </a:r>
          </a:p>
        </p:txBody>
      </p:sp>
      <p:cxnSp>
        <p:nvCxnSpPr>
          <p:cNvPr id="100" name="Shape 100"/>
          <p:cNvCxnSpPr/>
          <p:nvPr/>
        </p:nvCxnSpPr>
        <p:spPr>
          <a:xfrm rot="10800000">
            <a:off x="4051450" y="2139350"/>
            <a:ext cx="886800" cy="46380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4745075" y="2458275"/>
            <a:ext cx="1462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PT Sans Narrow"/>
                <a:ea typeface="PT Sans Narrow"/>
                <a:cs typeface="PT Sans Narrow"/>
                <a:sym typeface="PT Sans Narrow"/>
              </a:rPr>
              <a:t>Parameters</a:t>
            </a:r>
          </a:p>
        </p:txBody>
      </p:sp>
      <p:cxnSp>
        <p:nvCxnSpPr>
          <p:cNvPr id="102" name="Shape 102"/>
          <p:cNvCxnSpPr/>
          <p:nvPr/>
        </p:nvCxnSpPr>
        <p:spPr>
          <a:xfrm rot="10800000" flipH="1">
            <a:off x="1605825" y="2597725"/>
            <a:ext cx="521400" cy="63990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3" name="Shape 103"/>
          <p:cNvSpPr txBox="1"/>
          <p:nvPr/>
        </p:nvSpPr>
        <p:spPr>
          <a:xfrm>
            <a:off x="311700" y="3141950"/>
            <a:ext cx="1462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Variables</a:t>
            </a:r>
          </a:p>
        </p:txBody>
      </p:sp>
      <p:cxnSp>
        <p:nvCxnSpPr>
          <p:cNvPr id="15" name="Shape 102">
            <a:extLst>
              <a:ext uri="{FF2B5EF4-FFF2-40B4-BE49-F238E27FC236}">
                <a16:creationId xmlns:a16="http://schemas.microsoft.com/office/drawing/2014/main" id="{926B4E64-ED28-4884-B2F1-9EC577F7A5A3}"/>
              </a:ext>
            </a:extLst>
          </p:cNvPr>
          <p:cNvCxnSpPr>
            <a:cxnSpLocks/>
          </p:cNvCxnSpPr>
          <p:nvPr/>
        </p:nvCxnSpPr>
        <p:spPr>
          <a:xfrm flipH="1" flipV="1">
            <a:off x="2648625" y="3836977"/>
            <a:ext cx="725440" cy="281367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101">
            <a:extLst>
              <a:ext uri="{FF2B5EF4-FFF2-40B4-BE49-F238E27FC236}">
                <a16:creationId xmlns:a16="http://schemas.microsoft.com/office/drawing/2014/main" id="{5F301BCB-F33E-43AE-9FBC-BA73B708A6F1}"/>
              </a:ext>
            </a:extLst>
          </p:cNvPr>
          <p:cNvSpPr txBox="1"/>
          <p:nvPr/>
        </p:nvSpPr>
        <p:spPr>
          <a:xfrm>
            <a:off x="3196265" y="3843310"/>
            <a:ext cx="1808126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PT Sans Narrow"/>
                <a:ea typeface="PT Sans Narrow"/>
                <a:cs typeface="PT Sans Narrow"/>
                <a:sym typeface="PT Sans Narrow"/>
              </a:rPr>
              <a:t>Return </a:t>
            </a:r>
            <a:r>
              <a:rPr lang="en-US" sz="1800" dirty="0">
                <a:latin typeface="PT Sans Narrow"/>
                <a:ea typeface="PT Sans Narrow"/>
                <a:cs typeface="PT Sans Narrow"/>
                <a:sym typeface="PT Sans Narrow"/>
              </a:rPr>
              <a:t>statement</a:t>
            </a:r>
            <a:endParaRPr lang="en" sz="18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0D95-03C9-4A87-BA04-B48C229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0958-647A-4A7E-9B77-ABB5D9654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 Class will be detailed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Lectures will be uploaded onto the Class Website:</a:t>
            </a:r>
          </a:p>
          <a:p>
            <a:r>
              <a:rPr lang="en-US" b="1" dirty="0"/>
              <a:t>         </a:t>
            </a:r>
            <a:r>
              <a:rPr lang="en-US" b="1" dirty="0">
                <a:solidFill>
                  <a:srgbClr val="00B050"/>
                </a:solidFill>
              </a:rPr>
              <a:t>jhw123.github.io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3CA02-034F-4FA2-934C-1BFE3D89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76130"/>
            <a:ext cx="5096540" cy="28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6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Sytantics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73081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Specific </a:t>
            </a:r>
            <a:r>
              <a:rPr lang="en" u="sng" dirty="0"/>
              <a:t>writing style</a:t>
            </a:r>
            <a:r>
              <a:rPr lang="en" dirty="0"/>
              <a:t> for the programming language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Parentheses, Colons, and Indentations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Variable Name </a:t>
            </a:r>
            <a:r>
              <a:rPr lang="en-US" dirty="0"/>
              <a:t>Convention</a:t>
            </a:r>
            <a:endParaRPr lang="en" dirty="0"/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Must begin with a letter or an under</a:t>
            </a:r>
            <a:r>
              <a:rPr lang="en-US" sz="1800" dirty="0"/>
              <a:t>score (_)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rest can consist of letters, numbers, or underscores 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Case Sensitive</a:t>
            </a:r>
          </a:p>
          <a:p>
            <a:pPr marL="571500" lvl="1" rtl="0">
              <a:spcBef>
                <a:spcPts val="0"/>
              </a:spcBef>
              <a:buSzPct val="100000"/>
            </a:pPr>
            <a:r>
              <a:rPr lang="en-US" sz="1800" b="1" dirty="0">
                <a:solidFill>
                  <a:srgbClr val="00B050"/>
                </a:solidFill>
              </a:rPr>
              <a:t>O</a:t>
            </a:r>
            <a:r>
              <a:rPr lang="en-US" sz="1800" dirty="0"/>
              <a:t> _name, Ethiopia, num_3                                 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300people, #hello</a:t>
            </a:r>
            <a:endParaRPr lang="en"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Uh oh, bugs!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8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Any errors in the program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Originated from actual bugs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2217575"/>
            <a:ext cx="48196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5775" y="3702600"/>
            <a:ext cx="8520600" cy="8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Getting rid of the bugs is called </a:t>
            </a:r>
            <a:r>
              <a:rPr lang="en" b="1" dirty="0">
                <a:solidFill>
                  <a:srgbClr val="38761D"/>
                </a:solidFill>
              </a:rPr>
              <a:t>debugging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Types of Bugs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Syntax - Problem in the </a:t>
            </a:r>
            <a:r>
              <a:rPr lang="en" u="sng" dirty="0"/>
              <a:t>writing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Running - Problem in the </a:t>
            </a:r>
            <a:r>
              <a:rPr lang="en" u="sng" dirty="0"/>
              <a:t>running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Semantic - Problem in the </a:t>
            </a:r>
            <a:r>
              <a:rPr lang="en" u="sng" dirty="0"/>
              <a:t>algorithm/solution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It usually becomes more and more difficult to fix in the order of: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 dirty="0"/>
              <a:t>Syntax &lt; Running &lt; Semantic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E73-1534-4024-ABFD-C01E79C5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Compiling/Running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8DE8-FF51-4289-82A4-918005C03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Translates code so that the computer can understand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catch any </a:t>
            </a:r>
            <a:r>
              <a:rPr lang="en-US" b="1" dirty="0"/>
              <a:t>syntax errors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37BC3-196A-4681-9859-DC3A2592438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Executes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stop running if there is an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Ex) </a:t>
            </a:r>
            <a:r>
              <a:rPr lang="en-US" dirty="0" err="1"/>
              <a:t>Hubo</a:t>
            </a:r>
            <a:r>
              <a:rPr lang="en-US" dirty="0"/>
              <a:t> runs into a wall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AB245-B48E-4A73-B0AA-BD6B8288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2" t="52781" r="1705" b="7528"/>
          <a:stretch/>
        </p:blipFill>
        <p:spPr>
          <a:xfrm>
            <a:off x="4592424" y="3102047"/>
            <a:ext cx="4479852" cy="20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B1CA-9632-455E-984F-E54E20EB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Compiling/Running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CB29-09D9-4D34-AEF1-4988FD9BE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E13E9-E61D-4BCB-B983-0F9135E5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5" y="1095718"/>
            <a:ext cx="6889898" cy="3875568"/>
          </a:xfrm>
          <a:prstGeom prst="rect">
            <a:avLst/>
          </a:prstGeom>
        </p:spPr>
      </p:pic>
      <p:cxnSp>
        <p:nvCxnSpPr>
          <p:cNvPr id="5" name="Shape 102">
            <a:extLst>
              <a:ext uri="{FF2B5EF4-FFF2-40B4-BE49-F238E27FC236}">
                <a16:creationId xmlns:a16="http://schemas.microsoft.com/office/drawing/2014/main" id="{188746B8-B290-47C6-A015-696C3C61EDD6}"/>
              </a:ext>
            </a:extLst>
          </p:cNvPr>
          <p:cNvCxnSpPr>
            <a:cxnSpLocks/>
          </p:cNvCxnSpPr>
          <p:nvPr/>
        </p:nvCxnSpPr>
        <p:spPr>
          <a:xfrm flipH="1" flipV="1">
            <a:off x="2509997" y="1539875"/>
            <a:ext cx="467119" cy="537018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96B4C6-FA7E-4F54-BC58-E1D08BFB06E1}"/>
              </a:ext>
            </a:extLst>
          </p:cNvPr>
          <p:cNvSpPr txBox="1"/>
          <p:nvPr/>
        </p:nvSpPr>
        <p:spPr>
          <a:xfrm>
            <a:off x="3072809" y="1859825"/>
            <a:ext cx="2615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When you click on this, it </a:t>
            </a:r>
            <a:r>
              <a:rPr lang="en-US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compiles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and </a:t>
            </a:r>
            <a:r>
              <a:rPr lang="en-US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runs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the program</a:t>
            </a:r>
          </a:p>
        </p:txBody>
      </p:sp>
      <p:cxnSp>
        <p:nvCxnSpPr>
          <p:cNvPr id="8" name="Shape 102">
            <a:extLst>
              <a:ext uri="{FF2B5EF4-FFF2-40B4-BE49-F238E27FC236}">
                <a16:creationId xmlns:a16="http://schemas.microsoft.com/office/drawing/2014/main" id="{7617D007-9296-4FF6-A499-F903E258FB46}"/>
              </a:ext>
            </a:extLst>
          </p:cNvPr>
          <p:cNvCxnSpPr>
            <a:cxnSpLocks/>
          </p:cNvCxnSpPr>
          <p:nvPr/>
        </p:nvCxnSpPr>
        <p:spPr>
          <a:xfrm flipH="1">
            <a:off x="5755758" y="3090209"/>
            <a:ext cx="226828" cy="602833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F62CEB-F25F-498F-9DE0-B93B05A58B3D}"/>
              </a:ext>
            </a:extLst>
          </p:cNvPr>
          <p:cNvSpPr txBox="1"/>
          <p:nvPr/>
        </p:nvSpPr>
        <p:spPr>
          <a:xfrm>
            <a:off x="5209953" y="2645731"/>
            <a:ext cx="261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Error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or </a:t>
            </a:r>
            <a:r>
              <a:rPr lang="en-US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Lines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appear here</a:t>
            </a:r>
          </a:p>
        </p:txBody>
      </p:sp>
    </p:spTree>
    <p:extLst>
      <p:ext uri="{BB962C8B-B14F-4D97-AF65-F5344CB8AC3E}">
        <p14:creationId xmlns:p14="http://schemas.microsoft.com/office/powerpoint/2010/main" val="83634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 tips!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When naming variables, use consistent and related names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Always. Comment.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 #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When debugging, go step by step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Rubber duck debugging!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750" y="2189050"/>
            <a:ext cx="3561874" cy="23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 Session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8F31-C7B8-4FDA-B9EC-BC0C39FD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2A5C0-02BB-486F-9D24-4970B55B7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be 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version 2.7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Wing IDE</a:t>
            </a:r>
          </a:p>
        </p:txBody>
      </p:sp>
      <p:pic>
        <p:nvPicPr>
          <p:cNvPr id="1030" name="Picture 6" descr="Image result for wing ide logo">
            <a:extLst>
              <a:ext uri="{FF2B5EF4-FFF2-40B4-BE49-F238E27FC236}">
                <a16:creationId xmlns:a16="http://schemas.microsoft.com/office/drawing/2014/main" id="{6CEDC2A0-529D-4A3C-B76A-2636C984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95" y="2691588"/>
            <a:ext cx="5325361" cy="21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463F-163E-47AF-BB72-26527873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Open Wing 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3D61-0612-4429-9A22-19A8EA535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4ABFA-8D8B-4E55-BAAE-9EEC0B28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3" y="1407237"/>
            <a:ext cx="4602308" cy="2588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AB12A-02A0-48F5-BCD3-A26203AE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6" r="66384" b="770"/>
          <a:stretch/>
        </p:blipFill>
        <p:spPr>
          <a:xfrm>
            <a:off x="5961924" y="681526"/>
            <a:ext cx="2870376" cy="4163982"/>
          </a:xfrm>
          <a:prstGeom prst="rect">
            <a:avLst/>
          </a:prstGeom>
        </p:spPr>
      </p:pic>
      <p:cxnSp>
        <p:nvCxnSpPr>
          <p:cNvPr id="6" name="Shape 102">
            <a:extLst>
              <a:ext uri="{FF2B5EF4-FFF2-40B4-BE49-F238E27FC236}">
                <a16:creationId xmlns:a16="http://schemas.microsoft.com/office/drawing/2014/main" id="{00492F0B-0AF5-4A2D-93E2-71E42DF7BFF8}"/>
              </a:ext>
            </a:extLst>
          </p:cNvPr>
          <p:cNvCxnSpPr>
            <a:cxnSpLocks/>
          </p:cNvCxnSpPr>
          <p:nvPr/>
        </p:nvCxnSpPr>
        <p:spPr>
          <a:xfrm>
            <a:off x="4914665" y="2748392"/>
            <a:ext cx="826916" cy="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102">
            <a:extLst>
              <a:ext uri="{FF2B5EF4-FFF2-40B4-BE49-F238E27FC236}">
                <a16:creationId xmlns:a16="http://schemas.microsoft.com/office/drawing/2014/main" id="{C71A4F39-CFDD-43ED-A401-69763E675954}"/>
              </a:ext>
            </a:extLst>
          </p:cNvPr>
          <p:cNvCxnSpPr>
            <a:cxnSpLocks/>
          </p:cNvCxnSpPr>
          <p:nvPr/>
        </p:nvCxnSpPr>
        <p:spPr>
          <a:xfrm flipH="1">
            <a:off x="6521302" y="3721395"/>
            <a:ext cx="326065" cy="687572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C90C6C-3E2A-4EE5-9201-EE9E4101D147}"/>
              </a:ext>
            </a:extLst>
          </p:cNvPr>
          <p:cNvSpPr txBox="1"/>
          <p:nvPr/>
        </p:nvSpPr>
        <p:spPr>
          <a:xfrm>
            <a:off x="6691423" y="3196856"/>
            <a:ext cx="111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Type in “Wing IDE”</a:t>
            </a:r>
          </a:p>
        </p:txBody>
      </p:sp>
      <p:cxnSp>
        <p:nvCxnSpPr>
          <p:cNvPr id="12" name="Shape 102">
            <a:extLst>
              <a:ext uri="{FF2B5EF4-FFF2-40B4-BE49-F238E27FC236}">
                <a16:creationId xmlns:a16="http://schemas.microsoft.com/office/drawing/2014/main" id="{23AEB90E-8B33-4C41-AC6A-41F68DEA94E0}"/>
              </a:ext>
            </a:extLst>
          </p:cNvPr>
          <p:cNvCxnSpPr>
            <a:cxnSpLocks/>
          </p:cNvCxnSpPr>
          <p:nvPr/>
        </p:nvCxnSpPr>
        <p:spPr>
          <a:xfrm flipH="1" flipV="1">
            <a:off x="7200608" y="1957014"/>
            <a:ext cx="393008" cy="549154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E36B28-67EE-4BBD-B795-C8D678037446}"/>
              </a:ext>
            </a:extLst>
          </p:cNvPr>
          <p:cNvSpPr txBox="1"/>
          <p:nvPr/>
        </p:nvSpPr>
        <p:spPr>
          <a:xfrm>
            <a:off x="7593617" y="2440026"/>
            <a:ext cx="5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2905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244C-0763-4785-A2F8-4E47E7F0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49AD6-DDA7-4E92-91CD-9E42E4981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5EB03-69D7-4C5B-9B99-7751C088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22" y="1152425"/>
            <a:ext cx="6819202" cy="38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6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time...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We explored programming, computational thinking, and hubo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is:</a:t>
            </a:r>
          </a:p>
          <a:p>
            <a:pPr marL="9144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Programming</a:t>
            </a:r>
          </a:p>
          <a:p>
            <a:pPr marL="9144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Computational thinking</a:t>
            </a:r>
          </a:p>
          <a:p>
            <a:pPr marL="9144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Function definition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463F-163E-47AF-BB72-26527873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Python file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EA73E-A500-4FF2-AC1C-7B05EA41D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729" b="56176"/>
          <a:stretch/>
        </p:blipFill>
        <p:spPr>
          <a:xfrm>
            <a:off x="349567" y="1804680"/>
            <a:ext cx="3225209" cy="2254102"/>
          </a:xfrm>
          <a:prstGeom prst="rect">
            <a:avLst/>
          </a:prstGeom>
        </p:spPr>
      </p:pic>
      <p:cxnSp>
        <p:nvCxnSpPr>
          <p:cNvPr id="9" name="Shape 102">
            <a:extLst>
              <a:ext uri="{FF2B5EF4-FFF2-40B4-BE49-F238E27FC236}">
                <a16:creationId xmlns:a16="http://schemas.microsoft.com/office/drawing/2014/main" id="{0675C6DA-2A21-404A-8F87-5749FA7308E3}"/>
              </a:ext>
            </a:extLst>
          </p:cNvPr>
          <p:cNvCxnSpPr>
            <a:cxnSpLocks/>
          </p:cNvCxnSpPr>
          <p:nvPr/>
        </p:nvCxnSpPr>
        <p:spPr>
          <a:xfrm flipH="1" flipV="1">
            <a:off x="1241712" y="2208444"/>
            <a:ext cx="393008" cy="549154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AED149-D675-4898-B970-FEE6AD8DA340}"/>
              </a:ext>
            </a:extLst>
          </p:cNvPr>
          <p:cNvSpPr txBox="1"/>
          <p:nvPr/>
        </p:nvSpPr>
        <p:spPr>
          <a:xfrm>
            <a:off x="1634720" y="2625443"/>
            <a:ext cx="5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C043C-6806-4016-8AF9-2D26FD4D4B2F}"/>
              </a:ext>
            </a:extLst>
          </p:cNvPr>
          <p:cNvSpPr txBox="1"/>
          <p:nvPr/>
        </p:nvSpPr>
        <p:spPr>
          <a:xfrm>
            <a:off x="4466921" y="2603709"/>
            <a:ext cx="5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5DE5D-132A-4B0A-A8BA-AA5C940FE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01" b="79879"/>
          <a:stretch/>
        </p:blipFill>
        <p:spPr>
          <a:xfrm>
            <a:off x="5514753" y="1896828"/>
            <a:ext cx="2502090" cy="1675711"/>
          </a:xfrm>
          <a:prstGeom prst="rect">
            <a:avLst/>
          </a:prstGeom>
        </p:spPr>
      </p:pic>
      <p:cxnSp>
        <p:nvCxnSpPr>
          <p:cNvPr id="14" name="Shape 102">
            <a:extLst>
              <a:ext uri="{FF2B5EF4-FFF2-40B4-BE49-F238E27FC236}">
                <a16:creationId xmlns:a16="http://schemas.microsoft.com/office/drawing/2014/main" id="{A4856408-0DF4-4743-8529-1CC63DCF24ED}"/>
              </a:ext>
            </a:extLst>
          </p:cNvPr>
          <p:cNvCxnSpPr>
            <a:cxnSpLocks/>
          </p:cNvCxnSpPr>
          <p:nvPr/>
        </p:nvCxnSpPr>
        <p:spPr>
          <a:xfrm flipH="1" flipV="1">
            <a:off x="5727662" y="2657154"/>
            <a:ext cx="393008" cy="549154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D8B949-28BE-4BB2-9872-832E44B71EBF}"/>
              </a:ext>
            </a:extLst>
          </p:cNvPr>
          <p:cNvSpPr txBox="1"/>
          <p:nvPr/>
        </p:nvSpPr>
        <p:spPr>
          <a:xfrm>
            <a:off x="6108918" y="3081646"/>
            <a:ext cx="5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0184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463F-163E-47AF-BB72-26527873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the file</a:t>
            </a:r>
          </a:p>
        </p:txBody>
      </p:sp>
      <p:cxnSp>
        <p:nvCxnSpPr>
          <p:cNvPr id="6" name="Shape 102">
            <a:extLst>
              <a:ext uri="{FF2B5EF4-FFF2-40B4-BE49-F238E27FC236}">
                <a16:creationId xmlns:a16="http://schemas.microsoft.com/office/drawing/2014/main" id="{00492F0B-0AF5-4A2D-93E2-71E42DF7BFF8}"/>
              </a:ext>
            </a:extLst>
          </p:cNvPr>
          <p:cNvCxnSpPr>
            <a:cxnSpLocks/>
          </p:cNvCxnSpPr>
          <p:nvPr/>
        </p:nvCxnSpPr>
        <p:spPr>
          <a:xfrm>
            <a:off x="3416595" y="2701580"/>
            <a:ext cx="545887" cy="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92EB91D-CD27-47AC-8676-A74BAF190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15" b="58519"/>
          <a:stretch/>
        </p:blipFill>
        <p:spPr>
          <a:xfrm>
            <a:off x="503274" y="1634559"/>
            <a:ext cx="2558902" cy="213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2D0CD2-EBCD-4D68-99C5-5E3FA50CF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5" t="22405" r="28126" b="23652"/>
          <a:stretch/>
        </p:blipFill>
        <p:spPr>
          <a:xfrm>
            <a:off x="4316901" y="1436085"/>
            <a:ext cx="3928206" cy="2774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ED149-D675-4898-B970-FEE6AD8DA340}"/>
              </a:ext>
            </a:extLst>
          </p:cNvPr>
          <p:cNvSpPr txBox="1"/>
          <p:nvPr/>
        </p:nvSpPr>
        <p:spPr>
          <a:xfrm>
            <a:off x="5727344" y="2703764"/>
            <a:ext cx="110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Change to Desktop </a:t>
            </a:r>
          </a:p>
        </p:txBody>
      </p:sp>
      <p:cxnSp>
        <p:nvCxnSpPr>
          <p:cNvPr id="9" name="Shape 102">
            <a:extLst>
              <a:ext uri="{FF2B5EF4-FFF2-40B4-BE49-F238E27FC236}">
                <a16:creationId xmlns:a16="http://schemas.microsoft.com/office/drawing/2014/main" id="{0675C6DA-2A21-404A-8F87-5749FA7308E3}"/>
              </a:ext>
            </a:extLst>
          </p:cNvPr>
          <p:cNvCxnSpPr>
            <a:cxnSpLocks/>
          </p:cNvCxnSpPr>
          <p:nvPr/>
        </p:nvCxnSpPr>
        <p:spPr>
          <a:xfrm flipH="1" flipV="1">
            <a:off x="5818020" y="2132560"/>
            <a:ext cx="393008" cy="549154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102">
            <a:extLst>
              <a:ext uri="{FF2B5EF4-FFF2-40B4-BE49-F238E27FC236}">
                <a16:creationId xmlns:a16="http://schemas.microsoft.com/office/drawing/2014/main" id="{E8C1C8F4-4CEB-4125-BF47-4378902F3616}"/>
              </a:ext>
            </a:extLst>
          </p:cNvPr>
          <p:cNvCxnSpPr>
            <a:cxnSpLocks/>
          </p:cNvCxnSpPr>
          <p:nvPr/>
        </p:nvCxnSpPr>
        <p:spPr>
          <a:xfrm flipH="1" flipV="1">
            <a:off x="6441656" y="3768159"/>
            <a:ext cx="393008" cy="549154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4636143-DEA2-4B5B-8A6A-189141DD72CD}"/>
              </a:ext>
            </a:extLst>
          </p:cNvPr>
          <p:cNvSpPr txBox="1"/>
          <p:nvPr/>
        </p:nvSpPr>
        <p:spPr>
          <a:xfrm>
            <a:off x="6834664" y="4329232"/>
            <a:ext cx="1107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Rename</a:t>
            </a:r>
          </a:p>
        </p:txBody>
      </p:sp>
      <p:cxnSp>
        <p:nvCxnSpPr>
          <p:cNvPr id="19" name="Shape 102">
            <a:extLst>
              <a:ext uri="{FF2B5EF4-FFF2-40B4-BE49-F238E27FC236}">
                <a16:creationId xmlns:a16="http://schemas.microsoft.com/office/drawing/2014/main" id="{F71478FB-E17A-4F7E-9579-876C8A2DB50C}"/>
              </a:ext>
            </a:extLst>
          </p:cNvPr>
          <p:cNvCxnSpPr>
            <a:cxnSpLocks/>
          </p:cNvCxnSpPr>
          <p:nvPr/>
        </p:nvCxnSpPr>
        <p:spPr>
          <a:xfrm flipH="1">
            <a:off x="7852099" y="3154326"/>
            <a:ext cx="393008" cy="507139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5E1275-6C16-4322-9D61-C288FA910619}"/>
              </a:ext>
            </a:extLst>
          </p:cNvPr>
          <p:cNvSpPr txBox="1"/>
          <p:nvPr/>
        </p:nvSpPr>
        <p:spPr>
          <a:xfrm>
            <a:off x="8048603" y="2838032"/>
            <a:ext cx="1107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Click!</a:t>
            </a:r>
          </a:p>
        </p:txBody>
      </p:sp>
    </p:spTree>
    <p:extLst>
      <p:ext uri="{BB962C8B-B14F-4D97-AF65-F5344CB8AC3E}">
        <p14:creationId xmlns:p14="http://schemas.microsoft.com/office/powerpoint/2010/main" val="3063707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Traveling through the world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Create a list of steps</a:t>
            </a:r>
          </a:p>
          <a:p>
            <a:pPr lvl="0" rtl="0">
              <a:spcBef>
                <a:spcPts val="0"/>
              </a:spcBef>
            </a:pPr>
            <a:r>
              <a:rPr lang="en" dirty="0"/>
              <a:t>	hubo.move()</a:t>
            </a:r>
          </a:p>
          <a:p>
            <a:pPr lvl="0" rtl="0">
              <a:spcBef>
                <a:spcPts val="0"/>
              </a:spcBef>
            </a:pPr>
            <a:r>
              <a:rPr lang="en" dirty="0"/>
              <a:t>	hubo.turn_left()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Explore </a:t>
            </a:r>
            <a:r>
              <a:rPr lang="en-US" dirty="0"/>
              <a:t>the world!</a:t>
            </a:r>
            <a:r>
              <a:rPr lang="en" dirty="0"/>
              <a:t> (5 </a:t>
            </a:r>
            <a:r>
              <a:rPr lang="en-US" dirty="0"/>
              <a:t>min)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1 - ZigZag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22050" t="29016" r="45731" b="45160"/>
          <a:stretch/>
        </p:blipFill>
        <p:spPr>
          <a:xfrm>
            <a:off x="1122900" y="1999450"/>
            <a:ext cx="4392248" cy="19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54186" t="29336" r="26270" b="36861"/>
          <a:stretch/>
        </p:blipFill>
        <p:spPr>
          <a:xfrm>
            <a:off x="5831699" y="1588950"/>
            <a:ext cx="2583824" cy="25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2 - Hurdle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22315" t="26199" r="32262" b="38590"/>
          <a:stretch/>
        </p:blipFill>
        <p:spPr>
          <a:xfrm>
            <a:off x="440446" y="1444050"/>
            <a:ext cx="6109424" cy="266402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766902" y="1278242"/>
            <a:ext cx="2197500" cy="70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BE7EB-E81F-4057-AA41-4ABDD7473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0" t="15160" r="84342" b="77594"/>
          <a:stretch/>
        </p:blipFill>
        <p:spPr>
          <a:xfrm>
            <a:off x="5495406" y="3494567"/>
            <a:ext cx="3078237" cy="97501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6CE8-0895-44B9-B7F9-D8554BBB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100FD-E364-4398-B099-09547E902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hubo.pick_beeper</a:t>
            </a:r>
            <a:r>
              <a:rPr lang="en-US" b="1" dirty="0"/>
              <a:t>() : </a:t>
            </a:r>
            <a:r>
              <a:rPr lang="en-US" b="1" dirty="0" err="1"/>
              <a:t>hubo</a:t>
            </a:r>
            <a:r>
              <a:rPr lang="en-US" b="1" dirty="0"/>
              <a:t> picks up beepers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 </a:t>
            </a:r>
            <a:r>
              <a:rPr lang="en-US" dirty="0" err="1"/>
              <a:t>jump_hurdle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83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F45A-8A26-448A-9914-B6007A34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Tips!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C123-4366-4AD9-B890-F1FA2F0FF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methods to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hubo.set_trace</a:t>
            </a:r>
            <a:r>
              <a:rPr lang="en-US" b="1" dirty="0"/>
              <a:t>(“COLOR”)  : Color can be BLUE, YELLOW, </a:t>
            </a:r>
            <a:r>
              <a:rPr lang="en-US" b="1" dirty="0" err="1"/>
              <a:t>etc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hubo.set_pause</a:t>
            </a:r>
            <a:r>
              <a:rPr lang="en-US" b="1" dirty="0"/>
              <a:t>(</a:t>
            </a:r>
            <a:r>
              <a:rPr lang="en-US" b="1" dirty="0" err="1"/>
              <a:t>delay_time</a:t>
            </a:r>
            <a:r>
              <a:rPr lang="en-US" b="1" dirty="0"/>
              <a:t>) : 0 &lt; time &lt;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functions and use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Rubber Duck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often!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26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Challenge: Unknown Maze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9641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if the maze is unknown?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 </a:t>
            </a:r>
            <a:r>
              <a:rPr lang="en" u="sng" dirty="0"/>
              <a:t>algorithm</a:t>
            </a:r>
            <a:r>
              <a:rPr lang="en" dirty="0"/>
              <a:t> is needed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Hint: think of the three different cases hubo can face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025" y="1600937"/>
            <a:ext cx="3386275" cy="26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851D-1FDF-4AF2-9AD5-ED2BF63D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80D4D-5655-413C-8433-3D99266FE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Hubo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numbers</a:t>
            </a:r>
          </a:p>
        </p:txBody>
      </p:sp>
    </p:spTree>
    <p:extLst>
      <p:ext uri="{BB962C8B-B14F-4D97-AF65-F5344CB8AC3E}">
        <p14:creationId xmlns:p14="http://schemas.microsoft.com/office/powerpoint/2010/main" val="3985274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72A217-CA93-4054-96B3-47BBEA63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Image result for amharic thank you">
            <a:extLst>
              <a:ext uri="{FF2B5EF4-FFF2-40B4-BE49-F238E27FC236}">
                <a16:creationId xmlns:a16="http://schemas.microsoft.com/office/drawing/2014/main" id="{BFC4E835-B5CE-4353-B357-288C59B6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20" y="336549"/>
            <a:ext cx="5083859" cy="45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8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Today...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Functions, Classes, and Objects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Bugs and Errors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Writing code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Solving real world problems with hubo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" dirty="0"/>
              <a:t>Help him collect beepers!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We are a class: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Who is in our class?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What do each of us do?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Template for creating objects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Two things are needed: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Variables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Methods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761" y="1266325"/>
            <a:ext cx="3856125" cy="22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5279-8905-426D-ACF2-E72CBF8F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3A38-F675-4D94-8A9A-D16A9B9C7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name/</a:t>
            </a:r>
            <a:r>
              <a:rPr lang="en-US" b="1" dirty="0"/>
              <a:t>placeholder</a:t>
            </a:r>
            <a:r>
              <a:rPr lang="en-US" dirty="0"/>
              <a:t>/storage for a </a:t>
            </a:r>
            <a:r>
              <a:rPr lang="en-US" b="1" dirty="0"/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have a name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5" name="Shape 93">
            <a:extLst>
              <a:ext uri="{FF2B5EF4-FFF2-40B4-BE49-F238E27FC236}">
                <a16:creationId xmlns:a16="http://schemas.microsoft.com/office/drawing/2014/main" id="{A2507C56-051E-4181-9DF0-4EFA6126B5D3}"/>
              </a:ext>
            </a:extLst>
          </p:cNvPr>
          <p:cNvCxnSpPr>
            <a:cxnSpLocks/>
          </p:cNvCxnSpPr>
          <p:nvPr/>
        </p:nvCxnSpPr>
        <p:spPr>
          <a:xfrm flipH="1">
            <a:off x="4210494" y="2374605"/>
            <a:ext cx="567068" cy="54307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F78326-EEB5-42CA-BC1C-AC19F1E3B6F2}"/>
              </a:ext>
            </a:extLst>
          </p:cNvPr>
          <p:cNvSpPr txBox="1"/>
          <p:nvPr/>
        </p:nvSpPr>
        <p:spPr>
          <a:xfrm>
            <a:off x="4777562" y="2220716"/>
            <a:ext cx="174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Equal sign </a:t>
            </a:r>
            <a:r>
              <a:rPr lang="en-US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assigns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cxnSp>
        <p:nvCxnSpPr>
          <p:cNvPr id="9" name="Shape 93">
            <a:extLst>
              <a:ext uri="{FF2B5EF4-FFF2-40B4-BE49-F238E27FC236}">
                <a16:creationId xmlns:a16="http://schemas.microsoft.com/office/drawing/2014/main" id="{4D22CE28-5C79-4399-BA0B-E2D6EC68A36A}"/>
              </a:ext>
            </a:extLst>
          </p:cNvPr>
          <p:cNvCxnSpPr>
            <a:cxnSpLocks/>
          </p:cNvCxnSpPr>
          <p:nvPr/>
        </p:nvCxnSpPr>
        <p:spPr>
          <a:xfrm flipV="1">
            <a:off x="1687032" y="3118884"/>
            <a:ext cx="786809" cy="432390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C69B6B-F243-4188-B24B-505E500B5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" t="20810" r="86202" b="72300"/>
          <a:stretch/>
        </p:blipFill>
        <p:spPr>
          <a:xfrm>
            <a:off x="2466752" y="2917675"/>
            <a:ext cx="4452345" cy="1587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79597B-F807-42D0-B950-2C967C4D91CE}"/>
              </a:ext>
            </a:extLst>
          </p:cNvPr>
          <p:cNvSpPr txBox="1"/>
          <p:nvPr/>
        </p:nvSpPr>
        <p:spPr>
          <a:xfrm>
            <a:off x="932120" y="3403796"/>
            <a:ext cx="75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Name</a:t>
            </a:r>
          </a:p>
        </p:txBody>
      </p:sp>
      <p:cxnSp>
        <p:nvCxnSpPr>
          <p:cNvPr id="14" name="Shape 93">
            <a:extLst>
              <a:ext uri="{FF2B5EF4-FFF2-40B4-BE49-F238E27FC236}">
                <a16:creationId xmlns:a16="http://schemas.microsoft.com/office/drawing/2014/main" id="{2EB1B8EC-C1B1-42BD-8E4E-993C774A82D9}"/>
              </a:ext>
            </a:extLst>
          </p:cNvPr>
          <p:cNvCxnSpPr>
            <a:cxnSpLocks/>
          </p:cNvCxnSpPr>
          <p:nvPr/>
        </p:nvCxnSpPr>
        <p:spPr>
          <a:xfrm flipH="1" flipV="1">
            <a:off x="6521304" y="3150305"/>
            <a:ext cx="737189" cy="253491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037F00-58D0-49F9-8220-1E69D2452735}"/>
              </a:ext>
            </a:extLst>
          </p:cNvPr>
          <p:cNvSpPr txBox="1"/>
          <p:nvPr/>
        </p:nvSpPr>
        <p:spPr>
          <a:xfrm>
            <a:off x="7258493" y="3243497"/>
            <a:ext cx="67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706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F4A8-FD18-465E-9A40-E5A6EB26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B095-A369-41E2-963E-22BF6421A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behavior of an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does </a:t>
            </a:r>
            <a:r>
              <a:rPr lang="en-US" dirty="0" err="1"/>
              <a:t>hubo</a:t>
            </a:r>
            <a:r>
              <a:rPr lang="en-US" dirty="0"/>
              <a:t> do?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Answer: Walk forward and turn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Namely, a </a:t>
            </a:r>
            <a:r>
              <a:rPr lang="en-US" b="1" dirty="0"/>
              <a:t>function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42776-A717-4318-9D9D-9076A5D0E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0" t="53471" r="54341" b="25582"/>
          <a:stretch/>
        </p:blipFill>
        <p:spPr>
          <a:xfrm>
            <a:off x="5833730" y="1266325"/>
            <a:ext cx="2488019" cy="217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28675-58FE-476D-BD6C-21D4E496225E}"/>
              </a:ext>
            </a:extLst>
          </p:cNvPr>
          <p:cNvSpPr txBox="1"/>
          <p:nvPr/>
        </p:nvSpPr>
        <p:spPr>
          <a:xfrm>
            <a:off x="5777023" y="3239386"/>
            <a:ext cx="269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Hubo</a:t>
            </a:r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and his girlfriend Amy</a:t>
            </a:r>
          </a:p>
        </p:txBody>
      </p:sp>
    </p:spTree>
    <p:extLst>
      <p:ext uri="{BB962C8B-B14F-4D97-AF65-F5344CB8AC3E}">
        <p14:creationId xmlns:p14="http://schemas.microsoft.com/office/powerpoint/2010/main" val="22670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80FD-81D4-4CD9-ACF7-29F4B80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hubo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72A5-CB71-41BF-875F-CA2F8E0F3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1FCD3-E677-4456-B26E-A9735541E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8"/>
          <a:stretch/>
        </p:blipFill>
        <p:spPr>
          <a:xfrm>
            <a:off x="694472" y="1032409"/>
            <a:ext cx="7598923" cy="4058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205AC-27B3-48B6-87FB-DE64A2794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0" t="15297" r="58682" b="23376"/>
          <a:stretch/>
        </p:blipFill>
        <p:spPr>
          <a:xfrm>
            <a:off x="4961861" y="1414700"/>
            <a:ext cx="2977116" cy="3154325"/>
          </a:xfrm>
          <a:prstGeom prst="rect">
            <a:avLst/>
          </a:prstGeom>
        </p:spPr>
      </p:pic>
      <p:cxnSp>
        <p:nvCxnSpPr>
          <p:cNvPr id="8" name="Shape 93">
            <a:extLst>
              <a:ext uri="{FF2B5EF4-FFF2-40B4-BE49-F238E27FC236}">
                <a16:creationId xmlns:a16="http://schemas.microsoft.com/office/drawing/2014/main" id="{F7C7DB9E-4DAD-4973-A267-FD351EC1C02C}"/>
              </a:ext>
            </a:extLst>
          </p:cNvPr>
          <p:cNvCxnSpPr>
            <a:cxnSpLocks/>
          </p:cNvCxnSpPr>
          <p:nvPr/>
        </p:nvCxnSpPr>
        <p:spPr>
          <a:xfrm flipH="1" flipV="1">
            <a:off x="2431312" y="1480910"/>
            <a:ext cx="113321" cy="702309"/>
          </a:xfrm>
          <a:prstGeom prst="straightConnector1">
            <a:avLst/>
          </a:prstGeom>
          <a:noFill/>
          <a:ln w="38100" cap="flat" cmpd="sng">
            <a:solidFill>
              <a:srgbClr val="695D4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DACB50-090B-46E5-92CC-E0FA32BF5E6E}"/>
              </a:ext>
            </a:extLst>
          </p:cNvPr>
          <p:cNvSpPr txBox="1"/>
          <p:nvPr/>
        </p:nvSpPr>
        <p:spPr>
          <a:xfrm>
            <a:off x="2346251" y="2243915"/>
            <a:ext cx="616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Click!</a:t>
            </a:r>
          </a:p>
        </p:txBody>
      </p:sp>
    </p:spTree>
    <p:extLst>
      <p:ext uri="{BB962C8B-B14F-4D97-AF65-F5344CB8AC3E}">
        <p14:creationId xmlns:p14="http://schemas.microsoft.com/office/powerpoint/2010/main" val="40611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555A-2F82-4406-B068-5519111A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771E-684F-40F3-88EA-94EF9C9F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4373714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Hubo</a:t>
            </a:r>
            <a:r>
              <a:rPr lang="en-US" dirty="0"/>
              <a:t> begins at (1,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Hubo</a:t>
            </a:r>
            <a:r>
              <a:rPr lang="en-US" dirty="0"/>
              <a:t> faces </a:t>
            </a:r>
            <a:r>
              <a:rPr lang="en-US" b="1" dirty="0"/>
              <a:t>EAST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world is 10 by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Hubo</a:t>
            </a:r>
            <a:r>
              <a:rPr lang="en-US" dirty="0"/>
              <a:t> can only move forward and turn left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F016F-AAF6-4780-8B4C-2D0B707F0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0" t="15297" r="58682" b="23376"/>
          <a:stretch/>
        </p:blipFill>
        <p:spPr>
          <a:xfrm>
            <a:off x="4961861" y="1279516"/>
            <a:ext cx="3104706" cy="32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739</Words>
  <Application>Microsoft Office PowerPoint</Application>
  <PresentationFormat>On-screen Show (16:9)</PresentationFormat>
  <Paragraphs>159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PT Sans Narrow</vt:lpstr>
      <vt:lpstr>Open Sans</vt:lpstr>
      <vt:lpstr>Arial</vt:lpstr>
      <vt:lpstr>tropic</vt:lpstr>
      <vt:lpstr>Functions, Classes, and Objects</vt:lpstr>
      <vt:lpstr>Announcements</vt:lpstr>
      <vt:lpstr>Last time...</vt:lpstr>
      <vt:lpstr>Today...</vt:lpstr>
      <vt:lpstr>Class</vt:lpstr>
      <vt:lpstr>Variables</vt:lpstr>
      <vt:lpstr>Methods</vt:lpstr>
      <vt:lpstr>Creating hubo</vt:lpstr>
      <vt:lpstr>Things to Remember</vt:lpstr>
      <vt:lpstr>Hubo</vt:lpstr>
      <vt:lpstr>Let’s make hubo walk!</vt:lpstr>
      <vt:lpstr>PowerPoint Presentation</vt:lpstr>
      <vt:lpstr>But…</vt:lpstr>
      <vt:lpstr>Functions</vt:lpstr>
      <vt:lpstr>Function definition</vt:lpstr>
      <vt:lpstr>Functions</vt:lpstr>
      <vt:lpstr>Simplified Code</vt:lpstr>
      <vt:lpstr>Objects</vt:lpstr>
      <vt:lpstr>Example of a class</vt:lpstr>
      <vt:lpstr>Sytantics</vt:lpstr>
      <vt:lpstr>Uh oh, bugs!</vt:lpstr>
      <vt:lpstr>Types of Bugs</vt:lpstr>
      <vt:lpstr>Compiling/Running</vt:lpstr>
      <vt:lpstr>Compiling/Running</vt:lpstr>
      <vt:lpstr>Good tips!</vt:lpstr>
      <vt:lpstr>Lab Session</vt:lpstr>
      <vt:lpstr>Python</vt:lpstr>
      <vt:lpstr>How to Open Wing IDE</vt:lpstr>
      <vt:lpstr>Wing IDE</vt:lpstr>
      <vt:lpstr>Creating a new Python file </vt:lpstr>
      <vt:lpstr>Saving the file</vt:lpstr>
      <vt:lpstr>Traveling through the world</vt:lpstr>
      <vt:lpstr>Task 1 - ZigZag</vt:lpstr>
      <vt:lpstr>Task 2 - Hurdle</vt:lpstr>
      <vt:lpstr>Methods Required</vt:lpstr>
      <vt:lpstr>Good Tips!</vt:lpstr>
      <vt:lpstr>Challenge: Unknown Maze</vt:lpstr>
      <vt:lpstr>Next time…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Functions, Classes, and Objects</dc:title>
  <cp:lastModifiedBy>Future Designers</cp:lastModifiedBy>
  <cp:revision>21</cp:revision>
  <dcterms:modified xsi:type="dcterms:W3CDTF">2017-07-11T09:51:03Z</dcterms:modified>
</cp:coreProperties>
</file>